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6" r:id="rId4"/>
    <p:sldId id="277" r:id="rId5"/>
    <p:sldId id="307" r:id="rId6"/>
    <p:sldId id="284" r:id="rId7"/>
    <p:sldId id="281" r:id="rId8"/>
    <p:sldId id="283" r:id="rId9"/>
    <p:sldId id="285" r:id="rId10"/>
    <p:sldId id="286" r:id="rId11"/>
    <p:sldId id="287" r:id="rId12"/>
    <p:sldId id="291" r:id="rId13"/>
    <p:sldId id="298" r:id="rId14"/>
    <p:sldId id="288" r:id="rId15"/>
    <p:sldId id="289" r:id="rId16"/>
    <p:sldId id="295" r:id="rId17"/>
    <p:sldId id="296" r:id="rId18"/>
    <p:sldId id="299" r:id="rId19"/>
    <p:sldId id="301" r:id="rId20"/>
    <p:sldId id="308" r:id="rId21"/>
    <p:sldId id="302" r:id="rId22"/>
    <p:sldId id="300" r:id="rId23"/>
    <p:sldId id="30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56"/>
    <p:restoredTop sz="94636"/>
  </p:normalViewPr>
  <p:slideViewPr>
    <p:cSldViewPr snapToGrid="0" snapToObjects="1">
      <p:cViewPr>
        <p:scale>
          <a:sx n="95" d="100"/>
          <a:sy n="95" d="100"/>
        </p:scale>
        <p:origin x="-59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43F2F-3E0B-064E-A08E-D54A63BD6AC9}" type="datetimeFigureOut">
              <a:rPr lang="en-US" smtClean="0"/>
              <a:t>1/24/19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CF92A-8180-BE41-9CF3-CD7CBC3EE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99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Introduction, brief, not too detailed.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F92A-8180-BE41-9CF3-CD7CBC3EE3A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17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F92A-8180-BE41-9CF3-CD7CBC3EE3A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811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F92A-8180-BE41-9CF3-CD7CBC3EE3A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88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F92A-8180-BE41-9CF3-CD7CBC3EE3A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84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ECF92A-8180-BE41-9CF3-CD7CBC3EE3A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98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52226-C7AE-9846-B264-6A8F503F4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88ACDF-2934-3F49-B00A-72108D7FE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B805AA-A054-5D41-B6AD-A8E1B7BC2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B3627-7CFE-9142-8102-1705D9B29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BA7B1-ECCC-4543-9DB6-DCB3E7DB2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9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16041-EC19-D345-8933-C9607DCB2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46D4D8-B370-9B45-82D1-C73455BE40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E480F-B16B-7B4A-BC74-6668D846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7D97C-1DE5-954A-82FF-1C899090A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F0D40-968C-7A4B-9DE1-9A22E1BB0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24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4DFB9E-8FFE-1240-A54B-9FF675170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966199-265F-254B-8721-F7292ED72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7265-589A-2B4F-8C8D-618A7B638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3462C-5B42-5848-816E-555A953D5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4233F-6B86-9140-8A19-184F12702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96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E312-AC40-D84A-9FBD-4AD0E298E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04127-87CA-B449-9574-81B78ACF3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D321-2B78-154D-8484-8D209B898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3950D-B9F9-674A-AF36-AD84D2749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CF5F7-4130-8B4C-9DC9-5778A7B78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42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CE8A0-AB2B-2542-AD51-8ED98D27C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87EE08-D707-C647-8C13-9C5A3CFEA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9E6F2-D838-DC46-B6F2-4568170E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D283E-5F1C-B94F-BB13-9D9D7CBA7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F1A7A-5B51-6943-B4BD-C3A96319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8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3BA4E-6DBE-9D4D-979D-8D4EA16A0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C7915-8624-6F42-A42B-22BEB7095C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4C3C9-7869-3744-88EE-DEE4ADC2EF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F2F17-1EA3-4E4F-8D5C-A13389BC9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82038-0209-C34E-94E6-0A935BFDD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FAC6CA-B5FD-B640-9CCA-45F591817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9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3372F-EE09-E441-B6A2-1C8FF0379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9B348-7B8A-894A-B73F-AEA786BF84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A67E30-FEAD-4440-BB5E-6210D8B3DF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A5EEAB-16DD-0C4F-9AAF-9D732E076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9B3797-090A-E740-809D-8C34F0D12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972914-C7E5-2A43-A44F-28FF42E7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F450B8-7F31-524A-BC9F-5FE48341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D9A4E0-0E3B-B74A-9330-8488A76E3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6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7B037-3681-E44A-8B29-F64DB16FE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AEB197-33E3-1947-8B7A-82C88AE4C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4B0D76-1996-3F4B-B73D-A480F893F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1BAAF9-3EC2-EC4D-AF0A-DA5B2EF8E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64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B919D0-4283-6C4A-B6AA-1ADD88FE0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F1BF7E-8FAB-0442-9AFE-59BFC97E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81827-C2AD-CA4D-AE5B-F9DA1C8A0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3D902-7571-4942-A32D-A67CB3A1E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BE1AA-8987-BF49-9E24-DE1726064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B6B7-2633-AA4F-A56E-627342DC3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CF4F50-6BDA-C845-9515-3B1FA3350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EC11D0-CAF0-A84C-8EB8-ED972EB8C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423125-0B2D-DD4E-A399-97B1C27A3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96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B465B-FC89-6C49-AB7C-5B196FF77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F3CDAC-8E11-D04C-B313-9DA63C9BB9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640976-17A4-604A-BA9F-23540A8F2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C73B8B-992A-9C4D-8E02-2283D0840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875F6-DBB6-104F-8C62-0BD5A23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5F0FE2-3D30-4846-962A-42F93ECD8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6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0A317-46C4-444D-90FC-F7BC990FA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7B14D2-CA02-AA4D-A319-1C4DE94F5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9DA8A-911E-8942-A414-F4549536DC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4D787-7DDB-D849-AAFF-46D1C1DE89A9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B8C2F-D925-B246-9132-FDA0BA6CC2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AE931-73E6-A74D-98AC-525EE72AF8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C825F-4FFC-274A-8CF1-E840E337E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f"/><Relationship Id="rId3" Type="http://schemas.openxmlformats.org/officeDocument/2006/relationships/image" Target="../media/image25.tiff"/><Relationship Id="rId7" Type="http://schemas.microsoft.com/office/2007/relationships/hdphoto" Target="../media/hdphoto3.wdp"/><Relationship Id="rId12" Type="http://schemas.openxmlformats.org/officeDocument/2006/relationships/image" Target="../media/image30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34.JPG"/><Relationship Id="rId9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2.tif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3D154D4-3C6C-4D41-AB68-3933C8BB1412}"/>
              </a:ext>
            </a:extLst>
          </p:cNvPr>
          <p:cNvSpPr/>
          <p:nvPr/>
        </p:nvSpPr>
        <p:spPr>
          <a:xfrm>
            <a:off x="2118360" y="-571501"/>
            <a:ext cx="7955280" cy="7972425"/>
          </a:xfrm>
          <a:prstGeom prst="ellipse">
            <a:avLst/>
          </a:prstGeom>
          <a:blipFill>
            <a:blip r:embed="rId3">
              <a:alphaModFix amt="5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  <a:t>And… That’s</a:t>
            </a:r>
            <a:b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</a:br>
            <a: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  <a:t>a (PID) Wrap!</a:t>
            </a:r>
            <a:b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</a:br>
            <a:b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</a:br>
            <a:r>
              <a:rPr lang="en-US" sz="53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  <a:t>Suze Kundu</a:t>
            </a:r>
            <a:br>
              <a:rPr lang="en-US" sz="53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</a:br>
            <a:r>
              <a:rPr lang="en-US" sz="5300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" panose="020B0502020104020203" pitchFamily="34" charset="77"/>
              </a:rPr>
              <a:t>Digital Science</a:t>
            </a:r>
            <a:endParaRPr lang="en-US" sz="12800" dirty="0">
              <a:solidFill>
                <a:schemeClr val="bg1">
                  <a:lumMod val="95000"/>
                  <a:lumOff val="5000"/>
                </a:schemeClr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66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Diversity and Representation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47FD798-EBAE-EE47-BB40-21A0B75C2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841500"/>
            <a:ext cx="9398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82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Strands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3" name="Picture 2" descr="A close up of a piece of paper&#13;&#10;&#13;&#10;Description automatically generated">
            <a:extLst>
              <a:ext uri="{FF2B5EF4-FFF2-40B4-BE49-F238E27FC236}">
                <a16:creationId xmlns:a16="http://schemas.microsoft.com/office/drawing/2014/main" id="{31EBAB3F-9FBC-A345-AE09-15201616B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147" y="1091690"/>
            <a:ext cx="6529705" cy="514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2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Day 1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D4AED-C92A-B34B-9892-AFBAA2D5A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43DABC-4E47-5B43-B89D-60C3D49EA705}"/>
              </a:ext>
            </a:extLst>
          </p:cNvPr>
          <p:cNvSpPr/>
          <p:nvPr/>
        </p:nvSpPr>
        <p:spPr>
          <a:xfrm>
            <a:off x="4085353" y="1027906"/>
            <a:ext cx="40212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Eternal flame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988EA4-8D5D-C142-8117-DF1D2F8989F4}"/>
              </a:ext>
            </a:extLst>
          </p:cNvPr>
          <p:cNvSpPr/>
          <p:nvPr/>
        </p:nvSpPr>
        <p:spPr>
          <a:xfrm>
            <a:off x="273885" y="1926221"/>
            <a:ext cx="6304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MOFs and H</a:t>
            </a:r>
            <a:r>
              <a:rPr lang="en-US" sz="5400" b="1" baseline="-25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storage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51E0F1-18A0-5049-91E5-E463C9A6A552}"/>
              </a:ext>
            </a:extLst>
          </p:cNvPr>
          <p:cNvSpPr/>
          <p:nvPr/>
        </p:nvSpPr>
        <p:spPr>
          <a:xfrm>
            <a:off x="1242226" y="3127487"/>
            <a:ext cx="4941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Legacy materials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DB1BCE-6585-C34C-B5B6-4C2F6B261E4F}"/>
              </a:ext>
            </a:extLst>
          </p:cNvPr>
          <p:cNvSpPr/>
          <p:nvPr/>
        </p:nvSpPr>
        <p:spPr>
          <a:xfrm>
            <a:off x="1116777" y="4190560"/>
            <a:ext cx="1949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FREYA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923F9A-8572-CC47-BB5F-9FF180B0CE0B}"/>
              </a:ext>
            </a:extLst>
          </p:cNvPr>
          <p:cNvSpPr/>
          <p:nvPr/>
        </p:nvSpPr>
        <p:spPr>
          <a:xfrm>
            <a:off x="818926" y="5253633"/>
            <a:ext cx="3538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Dimensions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D4C02D-5286-B645-9C57-9869A35B7D87}"/>
              </a:ext>
            </a:extLst>
          </p:cNvPr>
          <p:cNvSpPr/>
          <p:nvPr/>
        </p:nvSpPr>
        <p:spPr>
          <a:xfrm>
            <a:off x="3745465" y="5883432"/>
            <a:ext cx="619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Humans vs machines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8EA7E0-167E-AF40-975C-1EA5067EC210}"/>
              </a:ext>
            </a:extLst>
          </p:cNvPr>
          <p:cNvSpPr/>
          <p:nvPr/>
        </p:nvSpPr>
        <p:spPr>
          <a:xfrm>
            <a:off x="5223166" y="5094076"/>
            <a:ext cx="4159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PIDForum.org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5DB371-4BFC-7C46-B526-F381256E65D9}"/>
              </a:ext>
            </a:extLst>
          </p:cNvPr>
          <p:cNvSpPr/>
          <p:nvPr/>
        </p:nvSpPr>
        <p:spPr>
          <a:xfrm>
            <a:off x="5805998" y="4103278"/>
            <a:ext cx="5988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Nail art and tattoos!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6EBA69A-A595-8F4C-A035-9CA82DC43673}"/>
              </a:ext>
            </a:extLst>
          </p:cNvPr>
          <p:cNvCxnSpPr/>
          <p:nvPr/>
        </p:nvCxnSpPr>
        <p:spPr>
          <a:xfrm flipH="1">
            <a:off x="5223166" y="5602526"/>
            <a:ext cx="4364593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9EC67-41C2-2546-861C-733E12EBEEB7}"/>
              </a:ext>
            </a:extLst>
          </p:cNvPr>
          <p:cNvSpPr/>
          <p:nvPr/>
        </p:nvSpPr>
        <p:spPr>
          <a:xfrm>
            <a:off x="8874017" y="3127487"/>
            <a:ext cx="1800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NASA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E158FA7-85D3-3C4A-A89F-81A00ECEA64C}"/>
              </a:ext>
            </a:extLst>
          </p:cNvPr>
          <p:cNvSpPr/>
          <p:nvPr/>
        </p:nvSpPr>
        <p:spPr>
          <a:xfrm>
            <a:off x="8254702" y="2072292"/>
            <a:ext cx="2256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Clowns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764286-D93A-5C4C-BB54-399D8CF678BA}"/>
              </a:ext>
            </a:extLst>
          </p:cNvPr>
          <p:cNvSpPr/>
          <p:nvPr/>
        </p:nvSpPr>
        <p:spPr>
          <a:xfrm>
            <a:off x="5184067" y="221069"/>
            <a:ext cx="6907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Binomial nomenclature</a:t>
            </a:r>
          </a:p>
        </p:txBody>
      </p:sp>
    </p:spTree>
    <p:extLst>
      <p:ext uri="{BB962C8B-B14F-4D97-AF65-F5344CB8AC3E}">
        <p14:creationId xmlns:p14="http://schemas.microsoft.com/office/powerpoint/2010/main" val="415801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Peer Review at #PIDapalooza19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D4AED-C92A-B34B-9892-AFBAA2D5A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Scores of 43 vs 44…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Reviewer 1: fellow team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Reviewer 2: Ed </a:t>
            </a:r>
            <a:r>
              <a:rPr lang="en-US" dirty="0" err="1">
                <a:solidFill>
                  <a:schemeClr val="bg1"/>
                </a:solidFill>
                <a:latin typeface="Gill Sans MT" panose="020B0502020104020203" pitchFamily="34" charset="77"/>
              </a:rPr>
              <a:t>Pentz</a:t>
            </a: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Reviewer 3?!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ED808CE-FC73-BC41-8349-B0E59716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944" y="1825625"/>
            <a:ext cx="7185378" cy="404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Day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0F2E25-6859-2E43-B710-D6BD2226E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44" b="96484" l="4297" r="95313">
                        <a14:foregroundMark x1="25781" y1="9766" x2="44922" y2="6250"/>
                        <a14:foregroundMark x1="44922" y1="6250" x2="55469" y2="7031"/>
                        <a14:foregroundMark x1="55469" y1="7031" x2="64844" y2="3516"/>
                        <a14:foregroundMark x1="64844" y1="3516" x2="73828" y2="8203"/>
                        <a14:foregroundMark x1="73828" y1="8203" x2="66016" y2="10547"/>
                        <a14:foregroundMark x1="61719" y1="7422" x2="57422" y2="5859"/>
                        <a14:foregroundMark x1="39453" y1="2344" x2="40234" y2="2344"/>
                        <a14:foregroundMark x1="91016" y1="26563" x2="91406" y2="37109"/>
                        <a14:foregroundMark x1="91406" y1="37109" x2="95313" y2="46484"/>
                        <a14:foregroundMark x1="95313" y1="46484" x2="95703" y2="57031"/>
                        <a14:foregroundMark x1="95703" y1="57031" x2="82422" y2="40234"/>
                        <a14:foregroundMark x1="86328" y1="75391" x2="83203" y2="82813"/>
                        <a14:foregroundMark x1="70703" y1="89844" x2="66797" y2="91406"/>
                        <a14:foregroundMark x1="60938" y1="91797" x2="54515" y2="97256"/>
                        <a14:foregroundMark x1="52954" y1="98425" x2="49802" y2="98182"/>
                        <a14:foregroundMark x1="48115" y1="90795" x2="50000" y2="88281"/>
                        <a14:foregroundMark x1="50000" y1="88281" x2="59375" y2="90234"/>
                        <a14:foregroundMark x1="59375" y1="90234" x2="60547" y2="92578"/>
                        <a14:foregroundMark x1="51355" y1="96463" x2="51563" y2="96484"/>
                        <a14:backgroundMark x1="5469" y1="34766" x2="3125" y2="35156"/>
                        <a14:backgroundMark x1="43359" y1="96875" x2="45313" y2="96484"/>
                        <a14:backgroundMark x1="45313" y1="96875" x2="49219" y2="98828"/>
                        <a14:backgroundMark x1="53125" y1="98047" x2="54688" y2="96875"/>
                        <a14:backgroundMark x1="4688" y1="35547" x2="7422" y2="343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8006" y="1027906"/>
            <a:ext cx="4955988" cy="495598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96E6E0-5317-924D-B094-A143BA4635C0}"/>
              </a:ext>
            </a:extLst>
          </p:cNvPr>
          <p:cNvSpPr/>
          <p:nvPr/>
        </p:nvSpPr>
        <p:spPr>
          <a:xfrm>
            <a:off x="351242" y="1539690"/>
            <a:ext cx="2983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PID tribes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49EBF0-5B1E-794B-BFB4-DA7F1B13657C}"/>
              </a:ext>
            </a:extLst>
          </p:cNvPr>
          <p:cNvSpPr/>
          <p:nvPr/>
        </p:nvSpPr>
        <p:spPr>
          <a:xfrm>
            <a:off x="332571" y="2967335"/>
            <a:ext cx="3304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Citizenship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B5CA60-B93D-7649-B150-A4156048BED7}"/>
              </a:ext>
            </a:extLst>
          </p:cNvPr>
          <p:cNvSpPr/>
          <p:nvPr/>
        </p:nvSpPr>
        <p:spPr>
          <a:xfrm>
            <a:off x="195727" y="5522229"/>
            <a:ext cx="4986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Cultural heritage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76E563-F6B8-6645-9484-E3221EEE89BC}"/>
              </a:ext>
            </a:extLst>
          </p:cNvPr>
          <p:cNvSpPr/>
          <p:nvPr/>
        </p:nvSpPr>
        <p:spPr>
          <a:xfrm>
            <a:off x="6708478" y="5847449"/>
            <a:ext cx="2727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FAIRness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FAEE38-5BC8-9448-A620-767D7057C241}"/>
              </a:ext>
            </a:extLst>
          </p:cNvPr>
          <p:cNvSpPr/>
          <p:nvPr/>
        </p:nvSpPr>
        <p:spPr>
          <a:xfrm>
            <a:off x="8704792" y="3767903"/>
            <a:ext cx="30215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Cards and</a:t>
            </a:r>
            <a:b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masks!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BE5696-8AA2-8C4E-88FB-1370EFD06A9D}"/>
              </a:ext>
            </a:extLst>
          </p:cNvPr>
          <p:cNvSpPr/>
          <p:nvPr/>
        </p:nvSpPr>
        <p:spPr>
          <a:xfrm>
            <a:off x="9189520" y="2082965"/>
            <a:ext cx="2280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Movies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9CD1A9-6BB0-6649-BBAA-7504BC6C08EC}"/>
              </a:ext>
            </a:extLst>
          </p:cNvPr>
          <p:cNvSpPr/>
          <p:nvPr/>
        </p:nvSpPr>
        <p:spPr>
          <a:xfrm>
            <a:off x="2955483" y="87221"/>
            <a:ext cx="9009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Citations for prizes and awards</a:t>
            </a:r>
          </a:p>
        </p:txBody>
      </p:sp>
    </p:spTree>
    <p:extLst>
      <p:ext uri="{BB962C8B-B14F-4D97-AF65-F5344CB8AC3E}">
        <p14:creationId xmlns:p14="http://schemas.microsoft.com/office/powerpoint/2010/main" val="384369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19AFF6-5C33-FF4E-B06B-6F5FCFE3B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Twitter Talk</a:t>
            </a:r>
          </a:p>
        </p:txBody>
      </p:sp>
    </p:spTree>
    <p:extLst>
      <p:ext uri="{BB962C8B-B14F-4D97-AF65-F5344CB8AC3E}">
        <p14:creationId xmlns:p14="http://schemas.microsoft.com/office/powerpoint/2010/main" val="33172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Thoughts From A </a:t>
            </a:r>
            <a:r>
              <a:rPr lang="en-US" dirty="0" err="1">
                <a:solidFill>
                  <a:schemeClr val="bg1"/>
                </a:solidFill>
                <a:latin typeface="Gill Sans MT" panose="020B0502020104020203" pitchFamily="34" charset="77"/>
              </a:rPr>
              <a:t>PIDapalooza</a:t>
            </a: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 Newbie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14CBC8-3D8A-C541-AC39-10FCE20D9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" y="1690688"/>
            <a:ext cx="3248025" cy="51673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025AE8-964B-ED41-A414-32F8DBEE3F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63" b="93309" l="10000" r="90000">
                        <a14:foregroundMark x1="43462" y1="78067" x2="43462" y2="78067"/>
                        <a14:foregroundMark x1="30684" y1="61338" x2="30637" y2="61521"/>
                        <a14:foregroundMark x1="30969" y1="60223" x2="30684" y2="61338"/>
                        <a14:foregroundMark x1="26457" y1="89514" x2="36923" y2="95167"/>
                        <a14:foregroundMark x1="36923" y1="95167" x2="52308" y2="97026"/>
                        <a14:foregroundMark x1="52308" y1="97026" x2="66538" y2="93309"/>
                        <a14:foregroundMark x1="66538" y1="93309" x2="71154" y2="79926"/>
                        <a14:foregroundMark x1="71154" y1="79926" x2="68462" y2="66171"/>
                        <a14:foregroundMark x1="57236" y1="57771" x2="56538" y2="57249"/>
                        <a14:foregroundMark x1="68462" y1="66171" x2="61631" y2="61060"/>
                        <a14:foregroundMark x1="37052" y1="57543" x2="35031" y2="57574"/>
                        <a14:foregroundMark x1="40924" y1="57485" x2="39656" y2="57504"/>
                        <a14:foregroundMark x1="56538" y1="57249" x2="56150" y2="57255"/>
                        <a14:foregroundMark x1="33462" y1="72024" x2="33462" y2="77323"/>
                        <a14:foregroundMark x1="33462" y1="61338" x2="33462" y2="61674"/>
                        <a14:foregroundMark x1="33462" y1="60223" x2="33462" y2="61338"/>
                        <a14:foregroundMark x1="33462" y1="77323" x2="47692" y2="62825"/>
                        <a14:foregroundMark x1="47692" y1="62825" x2="40385" y2="82900"/>
                        <a14:foregroundMark x1="40385" y1="82900" x2="47692" y2="85874"/>
                        <a14:foregroundMark x1="29615" y1="9294" x2="44231" y2="7063"/>
                        <a14:foregroundMark x1="44231" y1="7063" x2="59615" y2="7063"/>
                        <a14:foregroundMark x1="59615" y1="7063" x2="45385" y2="15242"/>
                        <a14:foregroundMark x1="45385" y1="15242" x2="52308" y2="21190"/>
                        <a14:foregroundMark x1="58462" y1="18216" x2="56154" y2="21561"/>
                        <a14:foregroundMark x1="58462" y1="15242" x2="42692" y2="13011"/>
                        <a14:foregroundMark x1="42692" y1="13011" x2="49615" y2="10037"/>
                        <a14:foregroundMark x1="49615" y1="61338" x2="55385" y2="58364"/>
                        <a14:foregroundMark x1="43077" y1="61710" x2="52692" y2="58736"/>
                        <a14:foregroundMark x1="40385" y1="59480" x2="37308" y2="58736"/>
                        <a14:foregroundMark x1="33462" y1="59480" x2="33846" y2="59480"/>
                        <a14:foregroundMark x1="33077" y1="58364" x2="33077" y2="58736"/>
                        <a14:foregroundMark x1="33846" y1="59108" x2="33846" y2="59108"/>
                        <a14:foregroundMark x1="33846" y1="59851" x2="33846" y2="59851"/>
                        <a14:foregroundMark x1="33846" y1="59851" x2="35000" y2="59480"/>
                        <a14:backgroundMark x1="30000" y1="61338" x2="21538" y2="88104"/>
                        <a14:backgroundMark x1="30000" y1="62454" x2="30000" y2="62454"/>
                        <a14:backgroundMark x1="30769" y1="61338" x2="30769" y2="61338"/>
                        <a14:backgroundMark x1="45531" y1="57249" x2="40769" y2="57249"/>
                        <a14:backgroundMark x1="29231" y1="59480" x2="31538" y2="59108"/>
                        <a14:backgroundMark x1="55944" y1="57249" x2="56154" y2="57249"/>
                        <a14:backgroundMark x1="58077" y1="56506" x2="56538" y2="56877"/>
                        <a14:backgroundMark x1="30923" y1="59108" x2="31538" y2="59851"/>
                        <a14:backgroundMark x1="30615" y1="58736" x2="30923" y2="59108"/>
                        <a14:backgroundMark x1="30000" y1="57993" x2="30307" y2="583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7732" y="1601478"/>
            <a:ext cx="3003708" cy="31076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8FD984-0DAA-2E4F-937D-91FF688F4F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4" b="94306" l="27556" r="73556">
                        <a14:foregroundMark x1="38889" y1="91528" x2="57333" y2="89306"/>
                        <a14:foregroundMark x1="39778" y1="94306" x2="53667" y2="92083"/>
                        <a14:foregroundMark x1="27556" y1="81389" x2="28444" y2="88750"/>
                        <a14:foregroundMark x1="47333" y1="19583" x2="62667" y2="4306"/>
                        <a14:foregroundMark x1="62667" y1="4306" x2="58222" y2="15556"/>
                        <a14:foregroundMark x1="49667" y1="9444" x2="51444" y2="17222"/>
                        <a14:foregroundMark x1="64444" y1="3194" x2="68111" y2="4306"/>
                        <a14:foregroundMark x1="52333" y1="16667" x2="50111" y2="19028"/>
                        <a14:foregroundMark x1="52778" y1="15000" x2="51889" y2="20694"/>
                        <a14:foregroundMark x1="46889" y1="16111" x2="53667" y2="17778"/>
                        <a14:foregroundMark x1="47333" y1="11667" x2="48333" y2="17222"/>
                      </a14:backgroundRemoval>
                    </a14:imgEffect>
                  </a14:imgLayer>
                </a14:imgProps>
              </a:ext>
            </a:extLst>
          </a:blip>
          <a:srcRect l="24260" r="20915"/>
          <a:stretch/>
        </p:blipFill>
        <p:spPr>
          <a:xfrm>
            <a:off x="4409190" y="3798850"/>
            <a:ext cx="1358265" cy="1981954"/>
          </a:xfrm>
          <a:prstGeom prst="rect">
            <a:avLst/>
          </a:prstGeom>
        </p:spPr>
      </p:pic>
      <p:sp>
        <p:nvSpPr>
          <p:cNvPr id="9" name="Cross 8">
            <a:extLst>
              <a:ext uri="{FF2B5EF4-FFF2-40B4-BE49-F238E27FC236}">
                <a16:creationId xmlns:a16="http://schemas.microsoft.com/office/drawing/2014/main" id="{B51CE56B-D15B-A446-A1D5-DE5C7A4E5801}"/>
              </a:ext>
            </a:extLst>
          </p:cNvPr>
          <p:cNvSpPr/>
          <p:nvPr/>
        </p:nvSpPr>
        <p:spPr>
          <a:xfrm rot="18900000">
            <a:off x="3540715" y="2319566"/>
            <a:ext cx="3077737" cy="3077737"/>
          </a:xfrm>
          <a:prstGeom prst="plus">
            <a:avLst>
              <a:gd name="adj" fmla="val 4782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B372EC-3C66-794D-AFCF-A975E491E3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5646" y="1843114"/>
            <a:ext cx="2474885" cy="26244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BCE5A4-E305-694D-9F3F-4666CAD5E4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7435" y="1883890"/>
            <a:ext cx="1751309" cy="17580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FE4768-BED1-9641-BC13-2A42CF5B67B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94" b="94306" l="27556" r="73556">
                        <a14:foregroundMark x1="38889" y1="91528" x2="57333" y2="89306"/>
                        <a14:foregroundMark x1="39778" y1="94306" x2="53667" y2="92083"/>
                        <a14:foregroundMark x1="27556" y1="81389" x2="28444" y2="88750"/>
                        <a14:foregroundMark x1="47333" y1="19583" x2="62667" y2="4306"/>
                        <a14:foregroundMark x1="62667" y1="4306" x2="58222" y2="15556"/>
                        <a14:foregroundMark x1="49667" y1="9444" x2="51444" y2="17222"/>
                        <a14:foregroundMark x1="64444" y1="3194" x2="68111" y2="4306"/>
                        <a14:foregroundMark x1="52333" y1="16667" x2="50111" y2="19028"/>
                        <a14:foregroundMark x1="52778" y1="15000" x2="51889" y2="20694"/>
                        <a14:foregroundMark x1="46889" y1="16111" x2="53667" y2="17778"/>
                        <a14:foregroundMark x1="47333" y1="11667" x2="48333" y2="17222"/>
                      </a14:backgroundRemoval>
                    </a14:imgEffect>
                  </a14:imgLayer>
                </a14:imgProps>
              </a:ext>
            </a:extLst>
          </a:blip>
          <a:srcRect l="24260" r="20915"/>
          <a:stretch/>
        </p:blipFill>
        <p:spPr>
          <a:xfrm>
            <a:off x="4317750" y="4682770"/>
            <a:ext cx="1358265" cy="19819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0084EBA-A3C5-3346-8161-80EBDEA8B28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572" r="2500"/>
          <a:stretch/>
        </p:blipFill>
        <p:spPr>
          <a:xfrm>
            <a:off x="8830531" y="1786905"/>
            <a:ext cx="2935645" cy="435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12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62 0.13681 L 0.05716 0.05278 C 0.09088 0.01505 0.14922 0.01667 0.16289 0.0544 L 0.19323 0.14028 " pathEditMode="relative" rAng="19680000" ptsTypes="AA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86" y="16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Official Song of #PIDapalooza19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5722E2C-1618-FC4B-816B-4CEBE4451A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161" y="1616870"/>
            <a:ext cx="4793677" cy="478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5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#OverheardAtPIDapalooza19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D4AED-C92A-B34B-9892-AFBAA2D5A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400" i="1" dirty="0">
              <a:solidFill>
                <a:schemeClr val="bg1"/>
              </a:solidFill>
              <a:latin typeface="Gill Sans MT" panose="020B0502020104020203" pitchFamily="34" charset="77"/>
            </a:endParaRPr>
          </a:p>
          <a:p>
            <a:pPr marL="0" indent="0" algn="ctr">
              <a:buNone/>
            </a:pPr>
            <a:r>
              <a:rPr lang="en-US" sz="4800" i="1" dirty="0">
                <a:solidFill>
                  <a:schemeClr val="bg1"/>
                </a:solidFill>
                <a:latin typeface="Gill Sans MT" panose="020B0502020104020203" pitchFamily="34" charset="77"/>
              </a:rPr>
              <a:t>“As a cephalopod, do you feel discriminated against because you can’t have an ORCID?”</a:t>
            </a:r>
            <a:endParaRPr lang="en-US" sz="4400" i="1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6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3" name="Content Placeholder 2" descr="A yellow flower in a garden&#13;&#10;&#13;&#10;Description automatically generated">
            <a:extLst>
              <a:ext uri="{FF2B5EF4-FFF2-40B4-BE49-F238E27FC236}">
                <a16:creationId xmlns:a16="http://schemas.microsoft.com/office/drawing/2014/main" id="{7C31D48C-A167-944B-B811-97BAE7856F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118" y="0"/>
            <a:ext cx="2579509" cy="1934632"/>
          </a:xfrm>
        </p:spPr>
      </p:pic>
      <p:pic>
        <p:nvPicPr>
          <p:cNvPr id="18" name="Picture 17" descr="A picture containing person, indoor, wall, book&#13;&#10;&#13;&#10;Description automatically generated">
            <a:extLst>
              <a:ext uri="{FF2B5EF4-FFF2-40B4-BE49-F238E27FC236}">
                <a16:creationId xmlns:a16="http://schemas.microsoft.com/office/drawing/2014/main" id="{DDE20D16-1AAB-7040-8985-BD29BC7E3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05900" y="381138"/>
            <a:ext cx="3049110" cy="2286833"/>
          </a:xfrm>
          <a:prstGeom prst="rect">
            <a:avLst/>
          </a:prstGeom>
        </p:spPr>
      </p:pic>
      <p:pic>
        <p:nvPicPr>
          <p:cNvPr id="20" name="Picture 19" descr="A picture containing person, indoor, wall, man&#13;&#10;&#13;&#10;Description automatically generated">
            <a:extLst>
              <a:ext uri="{FF2B5EF4-FFF2-40B4-BE49-F238E27FC236}">
                <a16:creationId xmlns:a16="http://schemas.microsoft.com/office/drawing/2014/main" id="{086D3B19-1860-CC4B-A4CF-5D4EF3715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459621" y="381138"/>
            <a:ext cx="3049110" cy="2286833"/>
          </a:xfrm>
          <a:prstGeom prst="rect">
            <a:avLst/>
          </a:prstGeom>
        </p:spPr>
      </p:pic>
      <p:pic>
        <p:nvPicPr>
          <p:cNvPr id="22" name="Picture 21" descr="A picture containing person, wall, indoor, man&#13;&#10;&#13;&#10;Description automatically generated">
            <a:extLst>
              <a:ext uri="{FF2B5EF4-FFF2-40B4-BE49-F238E27FC236}">
                <a16:creationId xmlns:a16="http://schemas.microsoft.com/office/drawing/2014/main" id="{B5CCDEBB-96EE-724B-8376-AA4A8962C2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830255" y="4181333"/>
            <a:ext cx="3049110" cy="2286833"/>
          </a:xfrm>
          <a:prstGeom prst="rect">
            <a:avLst/>
          </a:prstGeom>
        </p:spPr>
      </p:pic>
      <p:pic>
        <p:nvPicPr>
          <p:cNvPr id="24" name="Picture 23" descr="A picture containing person, indoor, wall, green&#13;&#10;&#13;&#10;Description automatically generated">
            <a:extLst>
              <a:ext uri="{FF2B5EF4-FFF2-40B4-BE49-F238E27FC236}">
                <a16:creationId xmlns:a16="http://schemas.microsoft.com/office/drawing/2014/main" id="{C0D3872D-1FAB-2B47-87C3-081A14F68E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317730" y="4190030"/>
            <a:ext cx="3049110" cy="2286833"/>
          </a:xfrm>
          <a:prstGeom prst="rect">
            <a:avLst/>
          </a:prstGeom>
        </p:spPr>
      </p:pic>
      <p:pic>
        <p:nvPicPr>
          <p:cNvPr id="26" name="Picture 25" descr="A group of people sitting posing for the camera&#13;&#10;&#13;&#10;Description automatically generated">
            <a:extLst>
              <a:ext uri="{FF2B5EF4-FFF2-40B4-BE49-F238E27FC236}">
                <a16:creationId xmlns:a16="http://schemas.microsoft.com/office/drawing/2014/main" id="{3D1D2B83-9E1B-AB48-8AE5-7CCCC96D6F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8240" y="4118964"/>
            <a:ext cx="3613760" cy="2710320"/>
          </a:xfrm>
          <a:prstGeom prst="rect">
            <a:avLst/>
          </a:prstGeom>
        </p:spPr>
      </p:pic>
      <p:pic>
        <p:nvPicPr>
          <p:cNvPr id="28" name="Picture 27" descr="A picture containing indoor, wall, floor&#13;&#10;&#13;&#10;Description automatically generated">
            <a:extLst>
              <a:ext uri="{FF2B5EF4-FFF2-40B4-BE49-F238E27FC236}">
                <a16:creationId xmlns:a16="http://schemas.microsoft.com/office/drawing/2014/main" id="{B0D95CF3-DFA1-F045-8872-4A02291BEA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5044801" y="837317"/>
            <a:ext cx="1832632" cy="1374474"/>
          </a:xfrm>
          <a:prstGeom prst="rect">
            <a:avLst/>
          </a:prstGeom>
        </p:spPr>
      </p:pic>
      <p:pic>
        <p:nvPicPr>
          <p:cNvPr id="30" name="Picture 29" descr="A group of people sitting at a table&#13;&#10;&#13;&#10;Description automatically generated">
            <a:extLst>
              <a:ext uri="{FF2B5EF4-FFF2-40B4-BE49-F238E27FC236}">
                <a16:creationId xmlns:a16="http://schemas.microsoft.com/office/drawing/2014/main" id="{077D3286-AA15-D243-82E0-1A54A70597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3" y="4138984"/>
            <a:ext cx="3613760" cy="2710320"/>
          </a:xfrm>
          <a:prstGeom prst="rect">
            <a:avLst/>
          </a:prstGeom>
        </p:spPr>
      </p:pic>
      <p:pic>
        <p:nvPicPr>
          <p:cNvPr id="32" name="Picture 31" descr="A group of people posing for the camera&#13;&#10;&#13;&#10;Description automatically generated">
            <a:extLst>
              <a:ext uri="{FF2B5EF4-FFF2-40B4-BE49-F238E27FC236}">
                <a16:creationId xmlns:a16="http://schemas.microsoft.com/office/drawing/2014/main" id="{43221CDC-CDE8-5D4C-B6DD-02382299A6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51240" y="-1"/>
            <a:ext cx="2840759" cy="205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704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10" name="Picture 9" descr="A screenshot of a cell phone&#13;&#10;&#13;&#10;Description automatically generated">
            <a:extLst>
              <a:ext uri="{FF2B5EF4-FFF2-40B4-BE49-F238E27FC236}">
                <a16:creationId xmlns:a16="http://schemas.microsoft.com/office/drawing/2014/main" id="{51FDC457-6AAF-3648-BE7D-2A3C866D9C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67" t="14000" r="8056"/>
          <a:stretch/>
        </p:blipFill>
        <p:spPr>
          <a:xfrm>
            <a:off x="3268980" y="2640569"/>
            <a:ext cx="5654040" cy="3671331"/>
          </a:xfrm>
          <a:prstGeom prst="rect">
            <a:avLst/>
          </a:prstGeo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865F19CE-9369-FC4F-9107-84B21AA812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3C20E5-A6ED-9046-A25C-5A27815B13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367030"/>
            <a:ext cx="10502900" cy="1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4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12" name="Picture 11" descr="A group of people standing in a room&#13;&#10;&#13;&#10;Description automatically generated">
            <a:extLst>
              <a:ext uri="{FF2B5EF4-FFF2-40B4-BE49-F238E27FC236}">
                <a16:creationId xmlns:a16="http://schemas.microsoft.com/office/drawing/2014/main" id="{55FD1C1E-06DA-2842-9BA5-C07F23ECA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296" y="1163980"/>
            <a:ext cx="5722561" cy="4291921"/>
          </a:xfrm>
          <a:prstGeom prst="rect">
            <a:avLst/>
          </a:prstGeom>
        </p:spPr>
      </p:pic>
      <p:pic>
        <p:nvPicPr>
          <p:cNvPr id="17" name="Picture 16" descr="A group of people sitting at a table in front of a computer&#13;&#10;&#13;&#10;Description automatically generated">
            <a:extLst>
              <a:ext uri="{FF2B5EF4-FFF2-40B4-BE49-F238E27FC236}">
                <a16:creationId xmlns:a16="http://schemas.microsoft.com/office/drawing/2014/main" id="{EF70A71F-8550-FD41-A602-8DFC88C86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6" y="1163980"/>
            <a:ext cx="5740490" cy="430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Official #PIDapalooza19 Photo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D4AED-C92A-B34B-9892-AFBAA2D5A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EBA876-59E3-594F-B900-59E5FE9BB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23913"/>
            <a:ext cx="11506200" cy="47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49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  <a:latin typeface="Gill Sans MT" panose="020B0502020104020203" pitchFamily="34" charset="77"/>
              </a:rPr>
              <a:t>PIDapalooza</a:t>
            </a: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 Learnings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35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Audience Participation Section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DD4AED-C92A-B34B-9892-AFBAA2D5A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Lift left hand to level of face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Lift right hand to level of face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Locate </a:t>
            </a:r>
            <a:r>
              <a:rPr lang="en-US" dirty="0" err="1">
                <a:solidFill>
                  <a:schemeClr val="bg1"/>
                </a:solidFill>
                <a:latin typeface="Gill Sans MT" panose="020B0502020104020203" pitchFamily="34" charset="77"/>
              </a:rPr>
              <a:t>PIDapalooza</a:t>
            </a: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Gill Sans MT" panose="020B0502020104020203" pitchFamily="34" charset="77"/>
              </a:rPr>
              <a:t>organiser</a:t>
            </a: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 closest to you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Rapidly bring both hands together to meet in the middle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Quickly return hands to starting position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Repeat Steps 5 and 6 until organizer of focus blushes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Have wonderful, safe journeys home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See you next year!</a:t>
            </a:r>
          </a:p>
          <a:p>
            <a:endParaRPr lang="en-US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3" name="Picture 2" descr="A cat lying on a bed&#13;&#10;&#13;&#10;Description automatically generated">
            <a:extLst>
              <a:ext uri="{FF2B5EF4-FFF2-40B4-BE49-F238E27FC236}">
                <a16:creationId xmlns:a16="http://schemas.microsoft.com/office/drawing/2014/main" id="{6B04D9CC-E40E-A148-B3FF-8A6144F95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914" y="2402166"/>
            <a:ext cx="3516172" cy="4351338"/>
          </a:xfrm>
          <a:prstGeom prst="rect">
            <a:avLst/>
          </a:prstGeom>
        </p:spPr>
      </p:pic>
      <p:pic>
        <p:nvPicPr>
          <p:cNvPr id="10" name="Content Placeholder 9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881DDAB4-11C7-9D47-AB0D-92983049E9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910F78-864A-F948-82BA-35997E068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367030"/>
            <a:ext cx="10502900" cy="1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08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4FAA156-2285-7048-8FD3-26ABBA4AFA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7C6EB2-7363-B248-9BFA-992E9FC79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360339"/>
            <a:ext cx="10502900" cy="1308100"/>
          </a:xfrm>
          <a:prstGeom prst="rect">
            <a:avLst/>
          </a:prstGeom>
        </p:spPr>
      </p:pic>
      <p:pic>
        <p:nvPicPr>
          <p:cNvPr id="17" name="Shape 70">
            <a:extLst>
              <a:ext uri="{FF2B5EF4-FFF2-40B4-BE49-F238E27FC236}">
                <a16:creationId xmlns:a16="http://schemas.microsoft.com/office/drawing/2014/main" id="{12AEF3B8-7C0D-514B-9538-964FDA46ADC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61342" y="2515764"/>
            <a:ext cx="3869315" cy="397883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Heart 17">
            <a:extLst>
              <a:ext uri="{FF2B5EF4-FFF2-40B4-BE49-F238E27FC236}">
                <a16:creationId xmlns:a16="http://schemas.microsoft.com/office/drawing/2014/main" id="{7EAF1E03-4453-464D-96B0-F0F8F2BA633F}"/>
              </a:ext>
            </a:extLst>
          </p:cNvPr>
          <p:cNvSpPr/>
          <p:nvPr/>
        </p:nvSpPr>
        <p:spPr>
          <a:xfrm>
            <a:off x="8030657" y="5364480"/>
            <a:ext cx="610423" cy="548640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art 18">
            <a:extLst>
              <a:ext uri="{FF2B5EF4-FFF2-40B4-BE49-F238E27FC236}">
                <a16:creationId xmlns:a16="http://schemas.microsoft.com/office/drawing/2014/main" id="{1349CAED-D2D4-FF42-A923-8B4FC007D24B}"/>
              </a:ext>
            </a:extLst>
          </p:cNvPr>
          <p:cNvSpPr/>
          <p:nvPr/>
        </p:nvSpPr>
        <p:spPr>
          <a:xfrm>
            <a:off x="8718091" y="4230863"/>
            <a:ext cx="610423" cy="548640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art 19">
            <a:extLst>
              <a:ext uri="{FF2B5EF4-FFF2-40B4-BE49-F238E27FC236}">
                <a16:creationId xmlns:a16="http://schemas.microsoft.com/office/drawing/2014/main" id="{0A3CE395-A5C9-054E-AEB2-A56E1DD5D90F}"/>
              </a:ext>
            </a:extLst>
          </p:cNvPr>
          <p:cNvSpPr/>
          <p:nvPr/>
        </p:nvSpPr>
        <p:spPr>
          <a:xfrm>
            <a:off x="9480091" y="3129110"/>
            <a:ext cx="610423" cy="548640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close up of a flag&#13;&#10;&#13;&#10;Description automatically generated">
            <a:extLst>
              <a:ext uri="{FF2B5EF4-FFF2-40B4-BE49-F238E27FC236}">
                <a16:creationId xmlns:a16="http://schemas.microsoft.com/office/drawing/2014/main" id="{6A80C887-7888-1445-8A05-EFDA209233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829" y="3129110"/>
            <a:ext cx="3869314" cy="2019782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C61417A-ACBE-E146-9626-4A160D9D0CBF}"/>
              </a:ext>
            </a:extLst>
          </p:cNvPr>
          <p:cNvSpPr/>
          <p:nvPr/>
        </p:nvSpPr>
        <p:spPr>
          <a:xfrm>
            <a:off x="2697480" y="4968240"/>
            <a:ext cx="777240" cy="15017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academic</a:t>
            </a:r>
          </a:p>
        </p:txBody>
      </p:sp>
    </p:spTree>
    <p:extLst>
      <p:ext uri="{BB962C8B-B14F-4D97-AF65-F5344CB8AC3E}">
        <p14:creationId xmlns:p14="http://schemas.microsoft.com/office/powerpoint/2010/main" val="400241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4FAA156-2285-7048-8FD3-26ABBA4AFA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7C6EB2-7363-B248-9BFA-992E9FC79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360339"/>
            <a:ext cx="10502900" cy="1308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FBC63B-1ED4-154A-868F-D6ACB13D39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800" t="9440" r="13520" b="14720"/>
          <a:stretch/>
        </p:blipFill>
        <p:spPr>
          <a:xfrm>
            <a:off x="4110942" y="2529840"/>
            <a:ext cx="3970116" cy="408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45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4FAA156-2285-7048-8FD3-26ABBA4AFA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7C6EB2-7363-B248-9BFA-992E9FC79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360339"/>
            <a:ext cx="10502900" cy="13081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5199331-2E86-E842-9DFB-5A3B6F288D2D}"/>
              </a:ext>
            </a:extLst>
          </p:cNvPr>
          <p:cNvGrpSpPr/>
          <p:nvPr/>
        </p:nvGrpSpPr>
        <p:grpSpPr>
          <a:xfrm>
            <a:off x="8932127" y="3601844"/>
            <a:ext cx="2408663" cy="1950439"/>
            <a:chOff x="8932127" y="3601844"/>
            <a:chExt cx="2408663" cy="1950439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003B5ECD-BF57-C840-ACE5-95073BB95835}"/>
                </a:ext>
              </a:extLst>
            </p:cNvPr>
            <p:cNvSpPr/>
            <p:nvPr/>
          </p:nvSpPr>
          <p:spPr>
            <a:xfrm>
              <a:off x="8932127" y="3601844"/>
              <a:ext cx="2408663" cy="195043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A close up of a sign&#13;&#10;&#13;&#10;Description automatically generated">
              <a:extLst>
                <a:ext uri="{FF2B5EF4-FFF2-40B4-BE49-F238E27FC236}">
                  <a16:creationId xmlns:a16="http://schemas.microsoft.com/office/drawing/2014/main" id="{6D7BC5EE-948A-D644-BF73-5C82E7DABA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4680"/>
            <a:stretch/>
          </p:blipFill>
          <p:spPr>
            <a:xfrm>
              <a:off x="9172571" y="3852747"/>
              <a:ext cx="1981200" cy="1441140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757B8B6-C89F-2246-980F-A7DE8AB0CA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11" y="2660767"/>
            <a:ext cx="2638750" cy="3833836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1284D9F-8563-D74F-8D5E-E8DAE76D313C}"/>
              </a:ext>
            </a:extLst>
          </p:cNvPr>
          <p:cNvGrpSpPr/>
          <p:nvPr/>
        </p:nvGrpSpPr>
        <p:grpSpPr>
          <a:xfrm>
            <a:off x="3847170" y="3824868"/>
            <a:ext cx="4728117" cy="1535696"/>
            <a:chOff x="3824868" y="3824868"/>
            <a:chExt cx="4728117" cy="1535696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8F67B98A-5B24-C745-9581-DC115046EEF8}"/>
                </a:ext>
              </a:extLst>
            </p:cNvPr>
            <p:cNvSpPr/>
            <p:nvPr/>
          </p:nvSpPr>
          <p:spPr>
            <a:xfrm>
              <a:off x="3824868" y="3824868"/>
              <a:ext cx="4728117" cy="153569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0C32752-E5D3-7A46-AB0D-9D91A79D8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934791" y="3905731"/>
              <a:ext cx="4533074" cy="1388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3068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2" name="PID.mp4">
            <a:hlinkClick r:id="" action="ppaction://media"/>
            <a:extLst>
              <a:ext uri="{FF2B5EF4-FFF2-40B4-BE49-F238E27FC236}">
                <a16:creationId xmlns:a16="http://schemas.microsoft.com/office/drawing/2014/main" id="{B2D89A02-6AEB-FA4A-82D6-60593E06E8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05396" y="2532063"/>
            <a:ext cx="6781208" cy="3644900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831A92C-D317-BC4A-929F-B0665F8A6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5986E9-DF81-F54D-84A2-45D11F655A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550" y="367030"/>
            <a:ext cx="10502900" cy="130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3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10" name="Content Placeholder 9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881DDAB4-11C7-9D47-AB0D-92983049E9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5205" y="1825625"/>
            <a:ext cx="10281590" cy="4351338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910F78-864A-F948-82BA-35997E068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550" y="367030"/>
            <a:ext cx="10502900" cy="1308100"/>
          </a:xfrm>
          <a:prstGeom prst="rect">
            <a:avLst/>
          </a:prstGeom>
        </p:spPr>
      </p:pic>
      <p:pic>
        <p:nvPicPr>
          <p:cNvPr id="4" name="Picture 3" descr="A black cat sitting on a bed&#13;&#10;&#13;&#10;Description automatically generated">
            <a:extLst>
              <a:ext uri="{FF2B5EF4-FFF2-40B4-BE49-F238E27FC236}">
                <a16:creationId xmlns:a16="http://schemas.microsoft.com/office/drawing/2014/main" id="{BBA545EA-0548-9F45-8214-33A268F026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2485073"/>
            <a:ext cx="4922520" cy="3691890"/>
          </a:xfrm>
          <a:prstGeom prst="rect">
            <a:avLst/>
          </a:prstGeom>
        </p:spPr>
      </p:pic>
      <p:pic>
        <p:nvPicPr>
          <p:cNvPr id="7" name="Picture 6" descr="A cat lying on a bed&#13;&#10;&#13;&#10;Description automatically generated">
            <a:extLst>
              <a:ext uri="{FF2B5EF4-FFF2-40B4-BE49-F238E27FC236}">
                <a16:creationId xmlns:a16="http://schemas.microsoft.com/office/drawing/2014/main" id="{3BF9325C-C53B-094F-AAE1-3D00E61AE0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4932" y="2485073"/>
            <a:ext cx="4922520" cy="369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28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EB5701-BC0D-094A-9C8C-91AC6A1D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Gill Sans MT" panose="020B0502020104020203" pitchFamily="34" charset="77"/>
              </a:rPr>
              <a:t>World Map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DB24B-FB9A-EA44-9C00-A6DC5246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0215559" y="6235702"/>
            <a:ext cx="1876425" cy="517802"/>
          </a:xfrm>
          <a:prstGeom prst="rect">
            <a:avLst/>
          </a:prstGeom>
        </p:spPr>
      </p:pic>
      <p:pic>
        <p:nvPicPr>
          <p:cNvPr id="9" name="Picture 8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9825EF44-CEE7-794B-8645-3A13A70572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75" t="2114" r="45250" b="50000"/>
          <a:stretch/>
        </p:blipFill>
        <p:spPr>
          <a:xfrm>
            <a:off x="2047235" y="1433515"/>
            <a:ext cx="8097529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35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6594</TotalTime>
  <Words>187</Words>
  <Application>Microsoft Macintosh PowerPoint</Application>
  <PresentationFormat>Widescreen</PresentationFormat>
  <Paragraphs>57</Paragraphs>
  <Slides>23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Gill Sans MT</vt:lpstr>
      <vt:lpstr>Office Theme</vt:lpstr>
      <vt:lpstr>And… That’s a (PID) Wrap!  Suze Kundu Digital Science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World Map</vt:lpstr>
      <vt:lpstr>Diversity and Representation</vt:lpstr>
      <vt:lpstr>Strands</vt:lpstr>
      <vt:lpstr>Day 1</vt:lpstr>
      <vt:lpstr>Peer Review at #PIDapalooza19</vt:lpstr>
      <vt:lpstr>Day 2</vt:lpstr>
      <vt:lpstr>Twitter Talk</vt:lpstr>
      <vt:lpstr>Thoughts From A PIDapalooza Newbie</vt:lpstr>
      <vt:lpstr>Official Song of #PIDapalooza19</vt:lpstr>
      <vt:lpstr>#OverheardAtPIDapalooza19</vt:lpstr>
      <vt:lpstr>PowerPoint Presentation</vt:lpstr>
      <vt:lpstr>PowerPoint Presentation</vt:lpstr>
      <vt:lpstr>Official #PIDapalooza19 Photo</vt:lpstr>
      <vt:lpstr>PIDapalooza Learnings</vt:lpstr>
      <vt:lpstr>Audience Participation Section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Suze Kundu</dc:creator>
  <cp:keywords/>
  <dc:description/>
  <cp:lastModifiedBy>Suze Kundu</cp:lastModifiedBy>
  <cp:revision>23</cp:revision>
  <dcterms:created xsi:type="dcterms:W3CDTF">2019-01-23T22:49:39Z</dcterms:created>
  <dcterms:modified xsi:type="dcterms:W3CDTF">2019-01-28T12:46:42Z</dcterms:modified>
  <cp:category/>
</cp:coreProperties>
</file>